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5" r:id="rId4"/>
    <p:sldId id="276" r:id="rId5"/>
    <p:sldId id="278" r:id="rId6"/>
    <p:sldId id="279" r:id="rId7"/>
    <p:sldId id="280" r:id="rId8"/>
    <p:sldId id="281" r:id="rId9"/>
    <p:sldId id="282" r:id="rId10"/>
    <p:sldId id="283" r:id="rId11"/>
    <p:sldId id="297" r:id="rId12"/>
    <p:sldId id="298" r:id="rId13"/>
    <p:sldId id="325" r:id="rId14"/>
    <p:sldId id="327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2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1A8A6BC-19BE-BEF4-DCB7-7D9090621E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1CE98B6A-F1A2-4FD0-3D08-6073309375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BFD1B8C5-2A0B-20B7-9C8B-4E40E5991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05F3F-2ECE-4F78-ACF5-4B23D92BCD0E}" type="datetimeFigureOut">
              <a:rPr lang="fr-FR" smtClean="0"/>
              <a:pPr/>
              <a:t>23/05/2024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6DA73DEE-085A-12D5-924B-794DC2EF0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039B603B-BA04-F063-0A12-2C21A7C01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18C5E-EE9B-4983-AF02-52DB2B6DA6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08902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E7D3066-9A89-0F8D-7432-6B2206433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1BB1B7C1-49AE-C80F-E985-95B57B1FD8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B529B689-A009-FCFD-B977-A1CC5B99F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05F3F-2ECE-4F78-ACF5-4B23D92BCD0E}" type="datetimeFigureOut">
              <a:rPr lang="fr-FR" smtClean="0"/>
              <a:pPr/>
              <a:t>23/05/2024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C27B953B-E241-8FC5-BFF8-F376BC6DC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E7CAB8EC-883E-953A-83E1-026065AE7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18C5E-EE9B-4983-AF02-52DB2B6DA6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01433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3E527961-1FCD-37C4-F194-6D7C3C6756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550F5A11-A020-7C9D-E8E0-471467C2E7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9E9E6E7-B1E2-9D5D-7785-E090833FB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05F3F-2ECE-4F78-ACF5-4B23D92BCD0E}" type="datetimeFigureOut">
              <a:rPr lang="fr-FR" smtClean="0"/>
              <a:pPr/>
              <a:t>23/05/2024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863C7EEA-4F43-B8D4-A59A-2F77FBBAD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13A1715-AF59-98FC-8F06-BC14F7AEC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18C5E-EE9B-4983-AF02-52DB2B6DA6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404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713F9F4-B912-8DC8-BB87-1A792DC37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57A1401-3D8B-6BA1-E844-7C884E6F9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7552E864-4E92-3220-2B4F-500373118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05F3F-2ECE-4F78-ACF5-4B23D92BCD0E}" type="datetimeFigureOut">
              <a:rPr lang="fr-FR" smtClean="0"/>
              <a:pPr/>
              <a:t>23/05/2024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77F1E88B-301C-784F-7D89-F9F059FF3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18770CD-758B-1B19-1E7A-67CCD2E2D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18C5E-EE9B-4983-AF02-52DB2B6DA6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04779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4F1CABC-86C7-7EFF-F591-665BF3331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D31AC46B-A053-EEBB-419A-4818C035D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DBF2C6A-79F0-410E-33B9-E3B99DE9A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05F3F-2ECE-4F78-ACF5-4B23D92BCD0E}" type="datetimeFigureOut">
              <a:rPr lang="fr-FR" smtClean="0"/>
              <a:pPr/>
              <a:t>23/05/2024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84DEDB8A-9AA9-B5C4-8FC5-8CC3F4C86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E8A51D0F-BCAA-C2BA-A238-ECBD65661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18C5E-EE9B-4983-AF02-52DB2B6DA6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727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726B5D2-2BDF-7F8A-E750-56F33AF83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5A35453-87CD-FBC7-F95B-BCA9841E07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C1C4BE48-1ED9-0E1A-D6DA-F8373B4C37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EB6F1091-7F8C-3ECB-3602-3A4B664AA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05F3F-2ECE-4F78-ACF5-4B23D92BCD0E}" type="datetimeFigureOut">
              <a:rPr lang="fr-FR" smtClean="0"/>
              <a:pPr/>
              <a:t>23/05/2024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C495E587-B585-52A6-7923-69105CA8C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67410107-EF82-FCA2-1BEF-2A96FDA0C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18C5E-EE9B-4983-AF02-52DB2B6DA6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22021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E6D8135-B90E-2C08-94AC-8AFB4259B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45317F78-CA37-D32F-D2A4-48B995F71C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BC296105-BA66-1FF3-F6AF-50F23EDF3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29A0CEAD-41E8-F262-3D68-C1C1C50B28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EEB9DDB5-38A1-3B7E-5EC9-EAE185B0B3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333F2711-3EB9-A3D5-220F-5A59B38DE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05F3F-2ECE-4F78-ACF5-4B23D92BCD0E}" type="datetimeFigureOut">
              <a:rPr lang="fr-FR" smtClean="0"/>
              <a:pPr/>
              <a:t>23/05/2024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01C3FD12-89EB-08C2-9088-7C5639834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9E68A019-7218-041F-4599-D43E015E1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18C5E-EE9B-4983-AF02-52DB2B6DA6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44955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F95B972-7467-9EF0-0F4F-D3969A570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692E8369-2308-60B7-E0F9-CACE93CE0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05F3F-2ECE-4F78-ACF5-4B23D92BCD0E}" type="datetimeFigureOut">
              <a:rPr lang="fr-FR" smtClean="0"/>
              <a:pPr/>
              <a:t>23/05/2024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A383F23-7A7D-77CC-D42D-D7A9C0CFB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C5FC00A0-4BAD-A0E0-A3E8-5BD51BC04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18C5E-EE9B-4983-AF02-52DB2B6DA6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06005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B021B379-F9E2-08E7-C5A4-D8A34818F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05F3F-2ECE-4F78-ACF5-4B23D92BCD0E}" type="datetimeFigureOut">
              <a:rPr lang="fr-FR" smtClean="0"/>
              <a:pPr/>
              <a:t>23/05/2024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438E10E4-E01F-0BD1-6661-5574CB7AF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AFD302B7-7BD2-DCFB-575E-A5F812618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18C5E-EE9B-4983-AF02-52DB2B6DA6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07378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DF43380-1F12-755F-AD61-4CB197490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F3E29379-C11C-87A0-5080-E65FEFB7D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C0DE6828-4E39-1316-A035-31E07DAE9C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9E386F17-19A7-E9F9-FCAD-C6EC23D25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05F3F-2ECE-4F78-ACF5-4B23D92BCD0E}" type="datetimeFigureOut">
              <a:rPr lang="fr-FR" smtClean="0"/>
              <a:pPr/>
              <a:t>23/05/2024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61046FE2-8C0B-3CFB-3EBB-F8EE47BD9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AC8A36CB-DE15-630A-623C-357399557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18C5E-EE9B-4983-AF02-52DB2B6DA6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38057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7ADFE6F-90BC-4021-3A0F-3CF9A3BDC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FFFEA108-99D7-9D7B-4A3B-988C8DFEDF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FE01F22D-A0F2-B5D0-325C-35494E43E1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44BDE6DB-66A8-E913-FF17-4A083A538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05F3F-2ECE-4F78-ACF5-4B23D92BCD0E}" type="datetimeFigureOut">
              <a:rPr lang="fr-FR" smtClean="0"/>
              <a:pPr/>
              <a:t>23/05/2024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4660E6F6-968A-CF99-D9D3-89CAC6CA7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69B8E022-C4CD-F977-0542-6CEE68EA6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18C5E-EE9B-4983-AF02-52DB2B6DA6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80505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ED221F05-B11B-3A78-3FB9-0A0FD0A45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9247BC3-BA8C-1574-8574-B04E7CD06E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7295AECB-6476-646B-C5CD-6272C83455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05F3F-2ECE-4F78-ACF5-4B23D92BCD0E}" type="datetimeFigureOut">
              <a:rPr lang="fr-FR" smtClean="0"/>
              <a:pPr/>
              <a:t>23/05/2024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8241185A-A0AF-7B95-9E52-F313E63091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57D96DA-CAF1-6026-B294-98F5FF4215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18C5E-EE9B-4983-AF02-52DB2B6DA60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35704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AF3EBBB-0D2F-85D2-BA40-8EC0C18582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6434" y="335611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Association ARBRES (Parc de </a:t>
            </a:r>
            <a:r>
              <a:rPr lang="fr-FR" dirty="0" err="1" smtClean="0"/>
              <a:t>Beauvillé</a:t>
            </a:r>
            <a:r>
              <a:rPr lang="fr-FR" dirty="0" smtClean="0"/>
              <a:t>)</a:t>
            </a:r>
            <a:br>
              <a:rPr lang="fr-FR" dirty="0" smtClean="0"/>
            </a:br>
            <a:r>
              <a:rPr lang="fr-FR" dirty="0" smtClean="0"/>
              <a:t>Conférence d’Agnès JEANSON</a:t>
            </a:r>
            <a:br>
              <a:rPr lang="fr-FR" dirty="0" smtClean="0"/>
            </a:br>
            <a:r>
              <a:rPr lang="fr-FR" dirty="0" smtClean="0"/>
              <a:t>sur les addictions</a:t>
            </a:r>
            <a:br>
              <a:rPr lang="fr-FR" dirty="0" smtClean="0"/>
            </a:br>
            <a:r>
              <a:rPr lang="fr-FR" dirty="0" smtClean="0"/>
              <a:t>22 mai 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831592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92606" y="1556793"/>
            <a:ext cx="749917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b="1" dirty="0">
                <a:solidFill>
                  <a:srgbClr val="6D5B57"/>
                </a:solidFill>
              </a:rPr>
              <a:t>25 %</a:t>
            </a:r>
            <a:r>
              <a:rPr lang="fr-FR" sz="2400" dirty="0">
                <a:solidFill>
                  <a:srgbClr val="6D5B57"/>
                </a:solidFill>
              </a:rPr>
              <a:t> des Français ont une consommation supérieure à ces recommandations</a:t>
            </a:r>
          </a:p>
          <a:p>
            <a:pPr>
              <a:buNone/>
            </a:pPr>
            <a:r>
              <a:rPr lang="fr-FR" sz="2400" dirty="0">
                <a:solidFill>
                  <a:srgbClr val="6D5B57"/>
                </a:solidFill>
              </a:rPr>
              <a:t>  </a:t>
            </a:r>
          </a:p>
          <a:p>
            <a:pPr>
              <a:buNone/>
            </a:pPr>
            <a:r>
              <a:rPr lang="fr-FR" sz="2400" dirty="0">
                <a:solidFill>
                  <a:srgbClr val="6D5B57"/>
                </a:solidFill>
              </a:rPr>
              <a:t>Le risque de </a:t>
            </a:r>
            <a:r>
              <a:rPr lang="fr-FR" sz="2400" b="1" dirty="0">
                <a:solidFill>
                  <a:srgbClr val="6D5B57"/>
                </a:solidFill>
              </a:rPr>
              <a:t>cancers</a:t>
            </a:r>
            <a:r>
              <a:rPr lang="fr-FR" sz="2400" dirty="0">
                <a:solidFill>
                  <a:srgbClr val="6D5B57"/>
                </a:solidFill>
              </a:rPr>
              <a:t> présente une relation linéaire avec la consommation d’alcool.   </a:t>
            </a:r>
          </a:p>
          <a:p>
            <a:endParaRPr lang="fr-FR" sz="2400" dirty="0">
              <a:solidFill>
                <a:srgbClr val="6D5B57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07378-6929-4EED-8CD4-159D2A25466F}" type="slidenum">
              <a:rPr lang="fr-FR" smtClean="0"/>
              <a:pPr/>
              <a:t>10</a:t>
            </a:fld>
            <a:endParaRPr lang="fr-FR"/>
          </a:p>
        </p:txBody>
      </p:sp>
      <p:grpSp>
        <p:nvGrpSpPr>
          <p:cNvPr id="2" name="Groupe 8">
            <a:extLst>
              <a:ext uri="{FF2B5EF4-FFF2-40B4-BE49-F238E27FC236}">
                <a16:creationId xmlns:a16="http://schemas.microsoft.com/office/drawing/2014/main" xmlns="" id="{6A0D3F76-BA0C-61D1-954F-AFB7F982E510}"/>
              </a:ext>
            </a:extLst>
          </p:cNvPr>
          <p:cNvGrpSpPr/>
          <p:nvPr/>
        </p:nvGrpSpPr>
        <p:grpSpPr>
          <a:xfrm>
            <a:off x="1524000" y="-11644"/>
            <a:ext cx="9144000" cy="6858001"/>
            <a:chOff x="0" y="-11644"/>
            <a:chExt cx="9144000" cy="6858001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xmlns="" id="{948245E7-1052-8DC9-B778-964FCFC55C15}"/>
                </a:ext>
              </a:extLst>
            </p:cNvPr>
            <p:cNvSpPr txBox="1"/>
            <p:nvPr/>
          </p:nvSpPr>
          <p:spPr>
            <a:xfrm rot="16200000">
              <a:off x="-3167391" y="3155747"/>
              <a:ext cx="6858001" cy="523220"/>
            </a:xfrm>
            <a:prstGeom prst="rect">
              <a:avLst/>
            </a:prstGeom>
            <a:solidFill>
              <a:srgbClr val="6D5B5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bg1"/>
                  </a:solidFill>
                  <a:latin typeface="Poiret One" panose="00000500000000000000" pitchFamily="2" charset="0"/>
                  <a:ea typeface="+mj-ea"/>
                  <a:cs typeface="+mj-cs"/>
                </a:rPr>
                <a:t>I. GENERALITES</a:t>
              </a: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xmlns="" id="{9BF25096-1DD0-4ED1-DC51-A5CE6A59ACCB}"/>
                </a:ext>
              </a:extLst>
            </p:cNvPr>
            <p:cNvSpPr txBox="1"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cap="small" dirty="0">
                  <a:solidFill>
                    <a:srgbClr val="B08980"/>
                  </a:solidFill>
                </a:rPr>
                <a:t>A/ Définitions</a:t>
              </a:r>
              <a:r>
                <a:rPr lang="fr-FR" b="1" cap="small" dirty="0">
                  <a:solidFill>
                    <a:srgbClr val="6D5B57"/>
                  </a:solidFill>
                </a:rPr>
                <a:t>	</a:t>
              </a:r>
              <a:r>
                <a:rPr lang="fr-FR" cap="small" dirty="0">
                  <a:solidFill>
                    <a:srgbClr val="B08980"/>
                  </a:solidFill>
                </a:rPr>
                <a:t>B/ Quelques chiffres</a:t>
              </a:r>
              <a:r>
                <a:rPr lang="fr-FR" b="1" cap="small" dirty="0">
                  <a:solidFill>
                    <a:srgbClr val="6D5B57"/>
                  </a:solidFill>
                </a:rPr>
                <a:t>	C/ Boire normalement ?</a:t>
              </a:r>
            </a:p>
          </p:txBody>
        </p:sp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xmlns="" id="{E745711C-9ECB-A012-C534-BA3E09B953AB}"/>
                </a:ext>
              </a:extLst>
            </p:cNvPr>
            <p:cNvCxnSpPr/>
            <p:nvPr/>
          </p:nvCxnSpPr>
          <p:spPr>
            <a:xfrm>
              <a:off x="899592" y="295332"/>
              <a:ext cx="7344816" cy="0"/>
            </a:xfrm>
            <a:prstGeom prst="line">
              <a:avLst/>
            </a:prstGeom>
            <a:ln w="3175">
              <a:solidFill>
                <a:srgbClr val="6D5B5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0" y="1196752"/>
            <a:ext cx="8229600" cy="1143000"/>
          </a:xfrm>
        </p:spPr>
        <p:txBody>
          <a:bodyPr>
            <a:normAutofit/>
          </a:bodyPr>
          <a:lstStyle/>
          <a:p>
            <a:r>
              <a:rPr lang="fr-FR" sz="2400" dirty="0">
                <a:solidFill>
                  <a:srgbClr val="6D5B57"/>
                </a:solidFill>
              </a:rPr>
              <a:t>Triangle d’</a:t>
            </a:r>
            <a:r>
              <a:rPr lang="fr-FR" sz="2400" dirty="0" err="1">
                <a:solidFill>
                  <a:srgbClr val="6D5B57"/>
                </a:solidFill>
              </a:rPr>
              <a:t>Olivenstein</a:t>
            </a:r>
            <a:r>
              <a:rPr lang="fr-FR" sz="2400" dirty="0">
                <a:solidFill>
                  <a:srgbClr val="6D5B57"/>
                </a:solidFill>
              </a:rPr>
              <a:t/>
            </a:r>
            <a:br>
              <a:rPr lang="fr-FR" sz="2400" dirty="0">
                <a:solidFill>
                  <a:srgbClr val="6D5B57"/>
                </a:solidFill>
              </a:rPr>
            </a:br>
            <a:r>
              <a:rPr lang="fr-FR" sz="2400" dirty="0">
                <a:solidFill>
                  <a:srgbClr val="6D5B57"/>
                </a:solidFill>
              </a:rPr>
              <a:t>L’addiction = l’interaction</a:t>
            </a:r>
          </a:p>
        </p:txBody>
      </p:sp>
      <p:pic>
        <p:nvPicPr>
          <p:cNvPr id="4" name="Espace réservé du contenu 3" descr="Figure 1 : le triangle des addictions (d’après Olievenstein, 1987)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981200" y="2454311"/>
            <a:ext cx="8229600" cy="2817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88A2D-33D2-4528-AD3E-AC0B18251997}" type="slidenum">
              <a:rPr lang="fr-FR" smtClean="0"/>
              <a:pPr/>
              <a:t>11</a:t>
            </a:fld>
            <a:endParaRPr lang="fr-FR"/>
          </a:p>
        </p:txBody>
      </p:sp>
      <p:grpSp>
        <p:nvGrpSpPr>
          <p:cNvPr id="3" name="Groupe 8">
            <a:extLst>
              <a:ext uri="{FF2B5EF4-FFF2-40B4-BE49-F238E27FC236}">
                <a16:creationId xmlns:a16="http://schemas.microsoft.com/office/drawing/2014/main" xmlns="" id="{F2CE9810-DD4A-D0D4-92F7-7E7C59ACAB46}"/>
              </a:ext>
            </a:extLst>
          </p:cNvPr>
          <p:cNvGrpSpPr/>
          <p:nvPr/>
        </p:nvGrpSpPr>
        <p:grpSpPr>
          <a:xfrm>
            <a:off x="1524000" y="-11644"/>
            <a:ext cx="9144000" cy="6858001"/>
            <a:chOff x="0" y="-11644"/>
            <a:chExt cx="9144000" cy="6858001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xmlns="" id="{8E4978F2-02DB-A001-CA4B-DE87FFCBF3E0}"/>
                </a:ext>
              </a:extLst>
            </p:cNvPr>
            <p:cNvSpPr txBox="1"/>
            <p:nvPr/>
          </p:nvSpPr>
          <p:spPr>
            <a:xfrm rot="16200000">
              <a:off x="-3167391" y="3155747"/>
              <a:ext cx="6858001" cy="523220"/>
            </a:xfrm>
            <a:prstGeom prst="rect">
              <a:avLst/>
            </a:prstGeom>
            <a:solidFill>
              <a:srgbClr val="6D5B5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bg1"/>
                  </a:solidFill>
                  <a:latin typeface="Poiret One" panose="00000500000000000000" pitchFamily="2" charset="0"/>
                  <a:ea typeface="+mj-ea"/>
                  <a:cs typeface="+mj-cs"/>
                </a:rPr>
                <a:t>II. MIEUX COMPRENDRE</a:t>
              </a: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xmlns="" id="{138CC133-FFA7-1D44-7FCA-13EF9C191489}"/>
                </a:ext>
              </a:extLst>
            </p:cNvPr>
            <p:cNvSpPr txBox="1"/>
            <p:nvPr/>
          </p:nvSpPr>
          <p:spPr>
            <a:xfrm>
              <a:off x="0" y="11642"/>
              <a:ext cx="914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cap="small" dirty="0">
                  <a:solidFill>
                    <a:srgbClr val="B08980"/>
                  </a:solidFill>
                </a:rPr>
                <a:t>A/ </a:t>
              </a:r>
              <a:r>
                <a:rPr lang="fr-FR" b="1" cap="small" dirty="0">
                  <a:solidFill>
                    <a:srgbClr val="6D5B57"/>
                  </a:solidFill>
                </a:rPr>
                <a:t>	B/ Le modèle bio-psycho-social	</a:t>
              </a:r>
              <a:r>
                <a:rPr lang="fr-FR" cap="small" dirty="0">
                  <a:solidFill>
                    <a:srgbClr val="B08980"/>
                  </a:solidFill>
                </a:rPr>
                <a:t>C/	D/</a:t>
              </a:r>
            </a:p>
          </p:txBody>
        </p:sp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xmlns="" id="{33D42205-1F34-A2EC-86F9-CF86E7274B8A}"/>
                </a:ext>
              </a:extLst>
            </p:cNvPr>
            <p:cNvCxnSpPr/>
            <p:nvPr/>
          </p:nvCxnSpPr>
          <p:spPr>
            <a:xfrm>
              <a:off x="899592" y="306974"/>
              <a:ext cx="7344816" cy="0"/>
            </a:xfrm>
            <a:prstGeom prst="line">
              <a:avLst/>
            </a:prstGeom>
            <a:ln w="3175">
              <a:solidFill>
                <a:srgbClr val="6D5B5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8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07378-6929-4EED-8CD4-159D2A25466F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81200" y="1285861"/>
            <a:ext cx="8229600" cy="48403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>
                <a:solidFill>
                  <a:srgbClr val="6D5B57"/>
                </a:solidFill>
              </a:rPr>
              <a:t>                                         </a:t>
            </a:r>
            <a:r>
              <a:rPr lang="fr-FR" b="1" dirty="0">
                <a:solidFill>
                  <a:srgbClr val="6D5B57"/>
                </a:solidFill>
              </a:rPr>
              <a:t>A retenir ?</a:t>
            </a:r>
          </a:p>
          <a:p>
            <a:r>
              <a:rPr lang="fr-FR" sz="2400" dirty="0">
                <a:solidFill>
                  <a:srgbClr val="6D5B57"/>
                </a:solidFill>
              </a:rPr>
              <a:t> Notion de </a:t>
            </a:r>
            <a:r>
              <a:rPr lang="fr-FR" sz="2400" b="1" dirty="0">
                <a:solidFill>
                  <a:srgbClr val="6D5B57"/>
                </a:solidFill>
              </a:rPr>
              <a:t>maladie </a:t>
            </a:r>
            <a:r>
              <a:rPr lang="fr-FR" sz="2400" dirty="0">
                <a:solidFill>
                  <a:srgbClr val="6D5B57"/>
                </a:solidFill>
              </a:rPr>
              <a:t>chronique</a:t>
            </a:r>
          </a:p>
          <a:p>
            <a:r>
              <a:rPr lang="fr-FR" sz="2400" dirty="0">
                <a:solidFill>
                  <a:srgbClr val="6D5B57"/>
                </a:solidFill>
              </a:rPr>
              <a:t>On ne naît pas « </a:t>
            </a:r>
            <a:r>
              <a:rPr lang="fr-FR" sz="2400" dirty="0" err="1">
                <a:solidFill>
                  <a:srgbClr val="6D5B57"/>
                </a:solidFill>
              </a:rPr>
              <a:t>addict</a:t>
            </a:r>
            <a:r>
              <a:rPr lang="fr-FR" sz="2400" dirty="0">
                <a:solidFill>
                  <a:srgbClr val="6D5B57"/>
                </a:solidFill>
              </a:rPr>
              <a:t> »: notion de </a:t>
            </a:r>
            <a:r>
              <a:rPr lang="fr-FR" sz="2400" b="1" dirty="0">
                <a:solidFill>
                  <a:srgbClr val="6D5B57"/>
                </a:solidFill>
              </a:rPr>
              <a:t>continuum</a:t>
            </a:r>
          </a:p>
          <a:p>
            <a:r>
              <a:rPr lang="fr-FR" sz="2400" dirty="0">
                <a:solidFill>
                  <a:srgbClr val="6D5B57"/>
                </a:solidFill>
              </a:rPr>
              <a:t>Parcours </a:t>
            </a:r>
            <a:r>
              <a:rPr lang="fr-FR" sz="2400" b="1" dirty="0">
                <a:solidFill>
                  <a:srgbClr val="6D5B57"/>
                </a:solidFill>
              </a:rPr>
              <a:t>non linéaire</a:t>
            </a:r>
            <a:r>
              <a:rPr lang="fr-FR" sz="2400" dirty="0">
                <a:solidFill>
                  <a:srgbClr val="6D5B57"/>
                </a:solidFill>
              </a:rPr>
              <a:t>: « </a:t>
            </a:r>
            <a:r>
              <a:rPr lang="fr-FR" sz="2400" dirty="0" err="1">
                <a:solidFill>
                  <a:srgbClr val="6D5B57"/>
                </a:solidFill>
              </a:rPr>
              <a:t>reconsommations</a:t>
            </a:r>
            <a:r>
              <a:rPr lang="fr-FR" sz="2400" dirty="0">
                <a:solidFill>
                  <a:srgbClr val="6D5B57"/>
                </a:solidFill>
              </a:rPr>
              <a:t> », rechutes </a:t>
            </a:r>
          </a:p>
          <a:p>
            <a:r>
              <a:rPr lang="fr-FR" sz="2400" b="1" dirty="0">
                <a:solidFill>
                  <a:srgbClr val="6D5B57"/>
                </a:solidFill>
              </a:rPr>
              <a:t>Accompagnement</a:t>
            </a:r>
            <a:r>
              <a:rPr lang="fr-FR" sz="2400" dirty="0">
                <a:solidFill>
                  <a:srgbClr val="6D5B57"/>
                </a:solidFill>
              </a:rPr>
              <a:t> et non « Prise en charge  »</a:t>
            </a:r>
          </a:p>
          <a:p>
            <a:r>
              <a:rPr lang="fr-FR" sz="2400" dirty="0">
                <a:solidFill>
                  <a:srgbClr val="6D5B57"/>
                </a:solidFill>
              </a:rPr>
              <a:t>Approche </a:t>
            </a:r>
            <a:r>
              <a:rPr lang="fr-FR" sz="2400" b="1" dirty="0">
                <a:solidFill>
                  <a:srgbClr val="6D5B57"/>
                </a:solidFill>
              </a:rPr>
              <a:t>holistique</a:t>
            </a:r>
            <a:r>
              <a:rPr lang="fr-FR" sz="2400" dirty="0">
                <a:solidFill>
                  <a:srgbClr val="6D5B57"/>
                </a:solidFill>
              </a:rPr>
              <a:t>.(Approche globale, dans toutes les dimensions)</a:t>
            </a:r>
          </a:p>
          <a:p>
            <a:r>
              <a:rPr lang="fr-FR" sz="2400" b="1" dirty="0">
                <a:solidFill>
                  <a:srgbClr val="6D5B57"/>
                </a:solidFill>
              </a:rPr>
              <a:t>Pluridisciplinarité</a:t>
            </a:r>
            <a:r>
              <a:rPr lang="fr-FR" sz="2400" dirty="0">
                <a:solidFill>
                  <a:srgbClr val="6D5B57"/>
                </a:solidFill>
              </a:rPr>
              <a:t>. Travail en réseau (structures de soins, associations) </a:t>
            </a:r>
          </a:p>
          <a:p>
            <a:r>
              <a:rPr lang="fr-FR" sz="2400" dirty="0">
                <a:solidFill>
                  <a:srgbClr val="6D5B57"/>
                </a:solidFill>
              </a:rPr>
              <a:t>Importance de la </a:t>
            </a:r>
            <a:r>
              <a:rPr lang="fr-FR" sz="2400" b="1" dirty="0">
                <a:solidFill>
                  <a:srgbClr val="6D5B57"/>
                </a:solidFill>
              </a:rPr>
              <a:t>prévention</a:t>
            </a:r>
          </a:p>
          <a:p>
            <a:endParaRPr lang="fr-FR" dirty="0">
              <a:solidFill>
                <a:srgbClr val="6D5B57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-2559496" y="3933057"/>
            <a:ext cx="2133600" cy="365125"/>
          </a:xfrm>
        </p:spPr>
        <p:txBody>
          <a:bodyPr/>
          <a:lstStyle/>
          <a:p>
            <a:r>
              <a:rPr lang="fr-FR"/>
              <a:t>20.11.2022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-3060848" y="4293720"/>
            <a:ext cx="2895600" cy="365125"/>
          </a:xfrm>
        </p:spPr>
        <p:txBody>
          <a:bodyPr/>
          <a:lstStyle/>
          <a:p>
            <a:r>
              <a:rPr lang="fr-FR" dirty="0"/>
              <a:t>ADDICTOLOGIE  </a:t>
            </a:r>
            <a:r>
              <a:rPr lang="fr-FR" dirty="0" err="1"/>
              <a:t>A.Jeanson</a:t>
            </a:r>
            <a:r>
              <a:rPr lang="fr-FR" dirty="0"/>
              <a:t>  Rosny 2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0630D148-5DA6-1C34-8C8A-BF7CA615034F}"/>
              </a:ext>
            </a:extLst>
          </p:cNvPr>
          <p:cNvSpPr txBox="1"/>
          <p:nvPr/>
        </p:nvSpPr>
        <p:spPr>
          <a:xfrm>
            <a:off x="1502700" y="188641"/>
            <a:ext cx="4665308" cy="830997"/>
          </a:xfrm>
          <a:prstGeom prst="rect">
            <a:avLst/>
          </a:prstGeom>
          <a:solidFill>
            <a:srgbClr val="6D5B57"/>
          </a:solidFill>
        </p:spPr>
        <p:txBody>
          <a:bodyPr wrap="square" rtlCol="0">
            <a:spAutoFit/>
          </a:bodyPr>
          <a:lstStyle/>
          <a:p>
            <a:r>
              <a:rPr lang="fr-FR" sz="4800" b="1" dirty="0">
                <a:solidFill>
                  <a:schemeClr val="bg1"/>
                </a:solidFill>
                <a:latin typeface="Poiret One" panose="00000500000000000000" pitchFamily="2" charset="0"/>
                <a:ea typeface="+mj-ea"/>
                <a:cs typeface="+mj-cs"/>
              </a:rPr>
              <a:t>CONCLUSION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sz="2000" dirty="0"/>
              <a:t>     </a:t>
            </a:r>
            <a:r>
              <a:rPr lang="fr-FR" sz="2000" b="1" dirty="0"/>
              <a:t>I-Structures spécialisées: Unités de soins ambulatoires </a:t>
            </a:r>
            <a:r>
              <a:rPr lang="fr-FR" sz="2000" dirty="0"/>
              <a:t>.</a:t>
            </a:r>
          </a:p>
          <a:p>
            <a:r>
              <a:rPr lang="fr-FR" sz="2000" dirty="0"/>
              <a:t> CSAPA :Centre de Soins, d’Accompagnement et de Prévention en </a:t>
            </a:r>
            <a:r>
              <a:rPr lang="fr-FR" sz="2000" dirty="0" err="1"/>
              <a:t>Addictologie</a:t>
            </a:r>
            <a:r>
              <a:rPr lang="fr-FR" sz="2000" dirty="0"/>
              <a:t> </a:t>
            </a:r>
          </a:p>
          <a:p>
            <a:r>
              <a:rPr lang="fr-FR" sz="2000" dirty="0"/>
              <a:t>ELSA :Equipe de Liaison et de Soin en </a:t>
            </a:r>
            <a:r>
              <a:rPr lang="fr-FR" sz="2000" dirty="0" err="1"/>
              <a:t>Addictologie</a:t>
            </a:r>
            <a:r>
              <a:rPr lang="fr-FR" sz="2000" dirty="0"/>
              <a:t> (en milieu hospitalier) </a:t>
            </a:r>
          </a:p>
          <a:p>
            <a:pPr>
              <a:buNone/>
            </a:pPr>
            <a:r>
              <a:rPr lang="fr-FR" sz="2000" b="1" dirty="0"/>
              <a:t>     II-Les sites spécialisés </a:t>
            </a:r>
          </a:p>
          <a:p>
            <a:r>
              <a:rPr lang="fr-FR" sz="2000"/>
              <a:t>«</a:t>
            </a:r>
            <a:r>
              <a:rPr lang="fr-FR" sz="2000" dirty="0"/>
              <a:t>Le Village des </a:t>
            </a:r>
            <a:r>
              <a:rPr lang="fr-FR" sz="2000" dirty="0" err="1"/>
              <a:t>Addicitions</a:t>
            </a:r>
            <a:r>
              <a:rPr lang="fr-FR" sz="2000" dirty="0"/>
              <a:t> » : wwwaddictaide.fr (Site très bien fait, à recommander)</a:t>
            </a:r>
          </a:p>
          <a:p>
            <a:r>
              <a:rPr lang="fr-FR" sz="2000" dirty="0"/>
              <a:t> Association Addiction France  20, rue Saint-Fiacre, 75002 Paris Tél. : 01 42 33 51 04  Site Internet: https://addictions-france.org/ (Site très bien fait, n’hésitez pas à soutenir cette association en devenant membre !) </a:t>
            </a:r>
          </a:p>
          <a:p>
            <a:r>
              <a:rPr lang="fr-FR" sz="2000" dirty="0"/>
              <a:t>Les sites INFO SERVICE de la MILDT (Mission Interministérielle de lutte contre les drogues et les conduites </a:t>
            </a:r>
            <a:r>
              <a:rPr lang="fr-FR" sz="2000" dirty="0" err="1"/>
              <a:t>addictives</a:t>
            </a:r>
            <a:r>
              <a:rPr lang="fr-FR" sz="2000" dirty="0"/>
              <a:t>) </a:t>
            </a:r>
          </a:p>
          <a:p>
            <a:pPr>
              <a:buNone/>
            </a:pPr>
            <a:r>
              <a:rPr lang="fr-FR" sz="2000" dirty="0"/>
              <a:t> 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20.11.2022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ADDICTOLOGIE  A.Jeanson  Rosny 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07378-6929-4EED-8CD4-159D2A25466F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23302" y="1714489"/>
            <a:ext cx="7068616" cy="46418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>
                <a:solidFill>
                  <a:srgbClr val="6D5B57"/>
                </a:solidFill>
              </a:rPr>
              <a:t>                        </a:t>
            </a:r>
            <a:r>
              <a:rPr lang="fr-FR" i="1" dirty="0">
                <a:solidFill>
                  <a:srgbClr val="6D5B57"/>
                </a:solidFill>
              </a:rPr>
              <a:t>Selon la définition de l’OMS</a:t>
            </a:r>
          </a:p>
          <a:p>
            <a:r>
              <a:rPr lang="fr-FR" dirty="0">
                <a:solidFill>
                  <a:srgbClr val="6D5B57"/>
                </a:solidFill>
              </a:rPr>
              <a:t>Les addictions </a:t>
            </a:r>
            <a:r>
              <a:rPr lang="fr-FR" b="1" dirty="0">
                <a:solidFill>
                  <a:srgbClr val="6D5B57"/>
                </a:solidFill>
              </a:rPr>
              <a:t>: maladie </a:t>
            </a:r>
            <a:r>
              <a:rPr lang="fr-FR" dirty="0">
                <a:solidFill>
                  <a:srgbClr val="6D5B57"/>
                </a:solidFill>
              </a:rPr>
              <a:t>chronique avérée</a:t>
            </a:r>
            <a:endParaRPr lang="fr-FR" sz="1900" i="1" dirty="0">
              <a:solidFill>
                <a:srgbClr val="6D5B57"/>
              </a:solidFill>
            </a:endParaRPr>
          </a:p>
          <a:p>
            <a:r>
              <a:rPr lang="fr-FR" b="1" dirty="0">
                <a:solidFill>
                  <a:srgbClr val="6D5B57"/>
                </a:solidFill>
              </a:rPr>
              <a:t>Perte de contrôle </a:t>
            </a:r>
            <a:r>
              <a:rPr lang="fr-FR" dirty="0">
                <a:solidFill>
                  <a:srgbClr val="6D5B57"/>
                </a:solidFill>
              </a:rPr>
              <a:t>d’une consommation, d’un comportement</a:t>
            </a:r>
          </a:p>
          <a:p>
            <a:r>
              <a:rPr lang="fr-FR" dirty="0"/>
              <a:t>Poursuite de ce comportement </a:t>
            </a:r>
            <a:r>
              <a:rPr lang="fr-FR" b="1" dirty="0"/>
              <a:t>en dépit de la connaissance de ses conséquences négatives </a:t>
            </a:r>
          </a:p>
          <a:p>
            <a:r>
              <a:rPr lang="fr-FR" dirty="0">
                <a:solidFill>
                  <a:srgbClr val="6D5B57"/>
                </a:solidFill>
              </a:rPr>
              <a:t>Et avec cette envie de rechercher et de consommer de </a:t>
            </a:r>
            <a:r>
              <a:rPr lang="fr-FR" b="1" u="sng" dirty="0">
                <a:solidFill>
                  <a:srgbClr val="6D5B57"/>
                </a:solidFill>
              </a:rPr>
              <a:t>manière compulsive (« </a:t>
            </a:r>
            <a:r>
              <a:rPr lang="fr-FR" b="1" u="sng" dirty="0" err="1">
                <a:solidFill>
                  <a:srgbClr val="6D5B57"/>
                </a:solidFill>
              </a:rPr>
              <a:t>craving</a:t>
            </a:r>
            <a:r>
              <a:rPr lang="fr-FR" b="1" u="sng" dirty="0">
                <a:solidFill>
                  <a:srgbClr val="6D5B57"/>
                </a:solidFill>
              </a:rPr>
              <a:t> »)</a:t>
            </a:r>
            <a:endParaRPr lang="fr-FR" b="1" dirty="0">
              <a:solidFill>
                <a:srgbClr val="6D5B57"/>
              </a:solidFill>
            </a:endParaRPr>
          </a:p>
          <a:p>
            <a:r>
              <a:rPr lang="fr-FR" dirty="0">
                <a:solidFill>
                  <a:srgbClr val="6D5B57"/>
                </a:solidFill>
              </a:rPr>
              <a:t>Quelque soit le produit ou le comportement</a:t>
            </a:r>
            <a:r>
              <a:rPr lang="fr-FR" sz="2600" dirty="0">
                <a:solidFill>
                  <a:srgbClr val="6D5B57"/>
                </a:solidFill>
              </a:rPr>
              <a:t>.</a:t>
            </a:r>
          </a:p>
          <a:p>
            <a:endParaRPr lang="fr-FR" dirty="0">
              <a:solidFill>
                <a:srgbClr val="6D5B57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88A2D-33D2-4528-AD3E-AC0B18251997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xmlns="" id="{080C654A-0CA5-2621-DB38-1E0425E6BE31}"/>
              </a:ext>
            </a:extLst>
          </p:cNvPr>
          <p:cNvSpPr txBox="1"/>
          <p:nvPr/>
        </p:nvSpPr>
        <p:spPr>
          <a:xfrm rot="16200000">
            <a:off x="-1643391" y="3167391"/>
            <a:ext cx="6858001" cy="523220"/>
          </a:xfrm>
          <a:prstGeom prst="rect">
            <a:avLst/>
          </a:prstGeom>
          <a:solidFill>
            <a:srgbClr val="6D5B57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bg1"/>
                </a:solidFill>
                <a:latin typeface="Poiret One" panose="00000500000000000000" pitchFamily="2" charset="0"/>
                <a:ea typeface="+mj-ea"/>
                <a:cs typeface="+mj-cs"/>
              </a:rPr>
              <a:t>I. GENERALITES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xmlns="" id="{0AEFC775-E2A8-B66B-2F81-B0C92D4351FF}"/>
              </a:ext>
            </a:extLst>
          </p:cNvPr>
          <p:cNvSpPr txBox="1"/>
          <p:nvPr/>
        </p:nvSpPr>
        <p:spPr>
          <a:xfrm>
            <a:off x="152400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cap="small" dirty="0"/>
              <a:t>A/ </a:t>
            </a:r>
            <a:r>
              <a:rPr lang="fr-FR" b="1" cap="small" dirty="0">
                <a:solidFill>
                  <a:srgbClr val="6D5B57"/>
                </a:solidFill>
              </a:rPr>
              <a:t>Définitions</a:t>
            </a:r>
            <a:r>
              <a:rPr lang="fr-FR" cap="small" dirty="0"/>
              <a:t>	</a:t>
            </a:r>
            <a:r>
              <a:rPr lang="fr-FR" cap="small" dirty="0">
                <a:solidFill>
                  <a:srgbClr val="B08980"/>
                </a:solidFill>
              </a:rPr>
              <a:t>B/ Quelques chiffres	C/ Boire normalement ?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xmlns="" id="{580A8CC0-4699-CC8E-72EE-C4DDAFB0D3F3}"/>
              </a:ext>
            </a:extLst>
          </p:cNvPr>
          <p:cNvSpPr txBox="1"/>
          <p:nvPr/>
        </p:nvSpPr>
        <p:spPr>
          <a:xfrm>
            <a:off x="2950759" y="836713"/>
            <a:ext cx="629048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dirty="0">
                <a:solidFill>
                  <a:srgbClr val="6D5B57"/>
                </a:solidFill>
              </a:rPr>
              <a:t>1. Qu’est-ce que l’addiction ?</a:t>
            </a:r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xmlns="" id="{53B19D15-31BD-E1C3-E9EB-AC3361444118}"/>
              </a:ext>
            </a:extLst>
          </p:cNvPr>
          <p:cNvCxnSpPr/>
          <p:nvPr/>
        </p:nvCxnSpPr>
        <p:spPr>
          <a:xfrm>
            <a:off x="2423592" y="295332"/>
            <a:ext cx="7344816" cy="0"/>
          </a:xfrm>
          <a:prstGeom prst="line">
            <a:avLst/>
          </a:prstGeom>
          <a:ln w="3175">
            <a:solidFill>
              <a:srgbClr val="6D5B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2675670" y="1928803"/>
            <a:ext cx="7325748" cy="3638243"/>
          </a:xfrm>
        </p:spPr>
        <p:txBody>
          <a:bodyPr rtlCol="0">
            <a:normAutofit/>
          </a:bodyPr>
          <a:lstStyle/>
          <a:p>
            <a:pPr marL="533400" indent="-533400" algn="just">
              <a:buNone/>
              <a:defRPr/>
            </a:pPr>
            <a:r>
              <a:rPr lang="fr-FR" sz="2400" b="1" dirty="0">
                <a:solidFill>
                  <a:srgbClr val="6D5B57"/>
                </a:solidFill>
                <a:ea typeface="Arial Unicode MS" pitchFamily="34" charset="-128"/>
                <a:cs typeface="Arial Unicode MS" pitchFamily="34" charset="-128"/>
              </a:rPr>
              <a:t>1°-Dépendance Psychique:</a:t>
            </a:r>
            <a:endParaRPr lang="fr-FR" sz="2400" dirty="0">
              <a:solidFill>
                <a:srgbClr val="6D5B57"/>
              </a:solidFill>
              <a:ea typeface="Arial Unicode MS" pitchFamily="34" charset="-128"/>
              <a:cs typeface="Arial Unicode MS" pitchFamily="34" charset="-128"/>
            </a:endParaRPr>
          </a:p>
          <a:p>
            <a:pPr marL="0" indent="0" algn="just">
              <a:buNone/>
              <a:defRPr/>
            </a:pPr>
            <a:r>
              <a:rPr lang="fr-FR" sz="2400" dirty="0">
                <a:solidFill>
                  <a:srgbClr val="6D5B57"/>
                </a:solidFill>
                <a:ea typeface="Arial Unicode MS" pitchFamily="34" charset="-128"/>
                <a:cs typeface="Arial Unicode MS" pitchFamily="34" charset="-128"/>
              </a:rPr>
              <a:t>Elle se traduit par le </a:t>
            </a:r>
            <a:r>
              <a:rPr lang="fr-FR" sz="2400" b="1" dirty="0">
                <a:solidFill>
                  <a:srgbClr val="6D5B57"/>
                </a:solidFill>
                <a:ea typeface="Arial Unicode MS" pitchFamily="34" charset="-128"/>
                <a:cs typeface="Arial Unicode MS" pitchFamily="34" charset="-128"/>
              </a:rPr>
              <a:t>« </a:t>
            </a:r>
            <a:r>
              <a:rPr lang="fr-FR" sz="2400" b="1" dirty="0" err="1">
                <a:solidFill>
                  <a:srgbClr val="C00000"/>
                </a:solidFill>
                <a:ea typeface="Arial Unicode MS" pitchFamily="34" charset="-128"/>
                <a:cs typeface="Arial Unicode MS" pitchFamily="34" charset="-128"/>
              </a:rPr>
              <a:t>craving</a:t>
            </a:r>
            <a:r>
              <a:rPr lang="fr-FR" sz="2400" b="1" dirty="0">
                <a:solidFill>
                  <a:srgbClr val="6D5B57"/>
                </a:solidFill>
                <a:ea typeface="Arial Unicode MS" pitchFamily="34" charset="-128"/>
                <a:cs typeface="Arial Unicode MS" pitchFamily="34" charset="-128"/>
              </a:rPr>
              <a:t> »</a:t>
            </a:r>
            <a:r>
              <a:rPr lang="fr-FR" sz="2400" dirty="0">
                <a:solidFill>
                  <a:srgbClr val="6D5B57"/>
                </a:solidFill>
                <a:ea typeface="Arial Unicode MS" pitchFamily="34" charset="-128"/>
                <a:cs typeface="Arial Unicode MS" pitchFamily="34" charset="-128"/>
              </a:rPr>
              <a:t> ou recherche compulsive de la substance, contre la raison et la volonté.</a:t>
            </a:r>
          </a:p>
          <a:p>
            <a:pPr marL="0" indent="0" algn="just">
              <a:buNone/>
              <a:defRPr/>
            </a:pPr>
            <a:r>
              <a:rPr lang="fr-FR" sz="2400" b="1" dirty="0">
                <a:solidFill>
                  <a:srgbClr val="6D5B57"/>
                </a:solidFill>
                <a:ea typeface="Arial Unicode MS" pitchFamily="34" charset="-128"/>
                <a:cs typeface="Arial Unicode MS" pitchFamily="34" charset="-128"/>
              </a:rPr>
              <a:t>2°-Dépendance Physique</a:t>
            </a:r>
          </a:p>
          <a:p>
            <a:pPr marL="0" indent="0" algn="just">
              <a:buNone/>
              <a:defRPr/>
            </a:pPr>
            <a:r>
              <a:rPr lang="fr-FR" sz="2400" dirty="0">
                <a:solidFill>
                  <a:srgbClr val="6D5B57"/>
                </a:solidFill>
                <a:ea typeface="Arial Unicode MS" pitchFamily="34" charset="-128"/>
                <a:cs typeface="Arial Unicode MS" pitchFamily="34" charset="-128"/>
              </a:rPr>
              <a:t>Besoin irrépressible: </a:t>
            </a:r>
          </a:p>
          <a:p>
            <a:pPr marL="0" indent="0" algn="just">
              <a:buNone/>
              <a:defRPr/>
            </a:pPr>
            <a:r>
              <a:rPr lang="fr-FR" sz="2400" dirty="0">
                <a:solidFill>
                  <a:srgbClr val="6D5B57"/>
                </a:solidFill>
                <a:ea typeface="Arial Unicode MS" pitchFamily="34" charset="-128"/>
                <a:cs typeface="Arial Unicode MS" pitchFamily="34" charset="-128"/>
              </a:rPr>
              <a:t>Consommer pour éviter le syndrome de « manque » </a:t>
            </a:r>
          </a:p>
          <a:p>
            <a:pPr marL="0" indent="0" algn="just">
              <a:buNone/>
              <a:defRPr/>
            </a:pPr>
            <a:r>
              <a:rPr lang="fr-FR" sz="2400" b="1" dirty="0">
                <a:solidFill>
                  <a:srgbClr val="6D5B57"/>
                </a:solidFill>
                <a:ea typeface="Arial Unicode MS" pitchFamily="34" charset="-128"/>
                <a:cs typeface="Arial Unicode MS" pitchFamily="34" charset="-128"/>
              </a:rPr>
              <a:t>3°- Dépendance Comportementale ("rituel"..)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88A2D-33D2-4528-AD3E-AC0B18251997}" type="slidenum">
              <a:rPr lang="fr-FR" smtClean="0"/>
              <a:pPr/>
              <a:t>3</a:t>
            </a:fld>
            <a:endParaRPr lang="fr-FR"/>
          </a:p>
        </p:txBody>
      </p:sp>
      <p:grpSp>
        <p:nvGrpSpPr>
          <p:cNvPr id="4" name="Groupe 11">
            <a:extLst>
              <a:ext uri="{FF2B5EF4-FFF2-40B4-BE49-F238E27FC236}">
                <a16:creationId xmlns:a16="http://schemas.microsoft.com/office/drawing/2014/main" xmlns="" id="{7B197633-B2C0-B5F2-F09D-DF6B160A8455}"/>
              </a:ext>
            </a:extLst>
          </p:cNvPr>
          <p:cNvGrpSpPr/>
          <p:nvPr/>
        </p:nvGrpSpPr>
        <p:grpSpPr>
          <a:xfrm>
            <a:off x="1524000" y="-11644"/>
            <a:ext cx="9144000" cy="6858001"/>
            <a:chOff x="0" y="-11644"/>
            <a:chExt cx="9144000" cy="6858001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xmlns="" id="{13DD610C-3E27-025E-E868-E136FFF08D34}"/>
                </a:ext>
              </a:extLst>
            </p:cNvPr>
            <p:cNvSpPr txBox="1"/>
            <p:nvPr/>
          </p:nvSpPr>
          <p:spPr>
            <a:xfrm rot="16200000">
              <a:off x="-3167391" y="3155747"/>
              <a:ext cx="6858001" cy="523220"/>
            </a:xfrm>
            <a:prstGeom prst="rect">
              <a:avLst/>
            </a:prstGeom>
            <a:solidFill>
              <a:srgbClr val="6D5B5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bg1"/>
                  </a:solidFill>
                  <a:latin typeface="Poiret One" panose="00000500000000000000" pitchFamily="2" charset="0"/>
                  <a:ea typeface="+mj-ea"/>
                  <a:cs typeface="+mj-cs"/>
                </a:rPr>
                <a:t>I. GENERALITES</a:t>
              </a:r>
            </a:p>
          </p:txBody>
        </p:sp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xmlns="" id="{00FDE755-C1EB-5F32-0182-3CE7D4BC0DAB}"/>
                </a:ext>
              </a:extLst>
            </p:cNvPr>
            <p:cNvSpPr txBox="1"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cap="small" dirty="0"/>
                <a:t>A/ </a:t>
              </a:r>
              <a:r>
                <a:rPr lang="fr-FR" b="1" cap="small" dirty="0">
                  <a:solidFill>
                    <a:srgbClr val="6D5B57"/>
                  </a:solidFill>
                </a:rPr>
                <a:t>Définitions</a:t>
              </a:r>
              <a:r>
                <a:rPr lang="fr-FR" cap="small" dirty="0"/>
                <a:t>	</a:t>
              </a:r>
              <a:r>
                <a:rPr lang="fr-FR" cap="small" dirty="0">
                  <a:solidFill>
                    <a:srgbClr val="B08980"/>
                  </a:solidFill>
                </a:rPr>
                <a:t>B/ Quelques chiffres	C/ Boire normalement ?</a:t>
              </a: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xmlns="" id="{44F3BA49-8B6B-ADCB-A196-E2EA84A88B9A}"/>
                </a:ext>
              </a:extLst>
            </p:cNvPr>
            <p:cNvSpPr txBox="1"/>
            <p:nvPr/>
          </p:nvSpPr>
          <p:spPr>
            <a:xfrm>
              <a:off x="1426758" y="836712"/>
              <a:ext cx="6961666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3600" dirty="0">
                  <a:solidFill>
                    <a:srgbClr val="6D5B57"/>
                  </a:solidFill>
                </a:rPr>
                <a:t>3. Trois aspects de la dépendance</a:t>
              </a:r>
            </a:p>
          </p:txBody>
        </p: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xmlns="" id="{6C210076-C44B-3663-B571-30A8CB164036}"/>
                </a:ext>
              </a:extLst>
            </p:cNvPr>
            <p:cNvCxnSpPr/>
            <p:nvPr/>
          </p:nvCxnSpPr>
          <p:spPr>
            <a:xfrm>
              <a:off x="899592" y="295332"/>
              <a:ext cx="7344816" cy="0"/>
            </a:xfrm>
            <a:prstGeom prst="line">
              <a:avLst/>
            </a:prstGeom>
            <a:ln w="3175">
              <a:solidFill>
                <a:srgbClr val="6D5B5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07568" y="1643051"/>
            <a:ext cx="8229600" cy="4737235"/>
          </a:xfrm>
        </p:spPr>
        <p:txBody>
          <a:bodyPr>
            <a:normAutofit/>
          </a:bodyPr>
          <a:lstStyle/>
          <a:p>
            <a:pPr>
              <a:buNone/>
            </a:pPr>
            <a:endParaRPr lang="fr-FR" dirty="0">
              <a:solidFill>
                <a:srgbClr val="6D5B57"/>
              </a:solidFill>
            </a:endParaRPr>
          </a:p>
          <a:p>
            <a:pPr>
              <a:buNone/>
            </a:pPr>
            <a:r>
              <a:rPr lang="fr-FR" b="1" dirty="0">
                <a:solidFill>
                  <a:srgbClr val="6D5B57"/>
                </a:solidFill>
              </a:rPr>
              <a:t>C - Boire normalement?</a:t>
            </a:r>
          </a:p>
          <a:p>
            <a:pPr>
              <a:buNone/>
            </a:pPr>
            <a:r>
              <a:rPr lang="fr-FR" dirty="0">
                <a:solidFill>
                  <a:srgbClr val="6D5B57"/>
                </a:solidFill>
              </a:rPr>
              <a:t>              </a:t>
            </a:r>
          </a:p>
          <a:p>
            <a:endParaRPr lang="fr-FR" dirty="0">
              <a:solidFill>
                <a:srgbClr val="6D5B57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88A2D-33D2-4528-AD3E-AC0B18251997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E4D9814A-BD81-2E0A-58BF-985D8F6C84CA}"/>
              </a:ext>
            </a:extLst>
          </p:cNvPr>
          <p:cNvSpPr txBox="1"/>
          <p:nvPr/>
        </p:nvSpPr>
        <p:spPr>
          <a:xfrm>
            <a:off x="1502701" y="188641"/>
            <a:ext cx="4824536" cy="830997"/>
          </a:xfrm>
          <a:prstGeom prst="rect">
            <a:avLst/>
          </a:prstGeom>
          <a:solidFill>
            <a:srgbClr val="6D5B57"/>
          </a:solidFill>
        </p:spPr>
        <p:txBody>
          <a:bodyPr wrap="square" rtlCol="0">
            <a:spAutoFit/>
          </a:bodyPr>
          <a:lstStyle/>
          <a:p>
            <a:r>
              <a:rPr lang="fr-FR" sz="4800" b="1" dirty="0">
                <a:solidFill>
                  <a:schemeClr val="bg1"/>
                </a:solidFill>
                <a:latin typeface="Poiret One" panose="00000500000000000000" pitchFamily="2" charset="0"/>
                <a:ea typeface="+mj-ea"/>
                <a:cs typeface="+mj-cs"/>
              </a:rPr>
              <a:t>I. GENERALITES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Espace réservé du contenu 2"/>
          <p:cNvSpPr>
            <a:spLocks noGrp="1"/>
          </p:cNvSpPr>
          <p:nvPr>
            <p:ph idx="1"/>
          </p:nvPr>
        </p:nvSpPr>
        <p:spPr>
          <a:xfrm>
            <a:off x="1919288" y="1628776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fr-FR" sz="2400" b="1" i="1">
              <a:solidFill>
                <a:srgbClr val="FF0000"/>
              </a:solidFill>
            </a:endParaRPr>
          </a:p>
          <a:p>
            <a:pPr eaLnBrk="1" hangingPunct="1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88A2D-33D2-4528-AD3E-AC0B18251997}" type="slidenum">
              <a:rPr lang="fr-FR" smtClean="0"/>
              <a:pPr/>
              <a:t>5</a:t>
            </a:fld>
            <a:endParaRPr lang="fr-FR"/>
          </a:p>
        </p:txBody>
      </p:sp>
      <p:pic>
        <p:nvPicPr>
          <p:cNvPr id="12292" name="Picture 4" descr="unités alcool"/>
          <p:cNvPicPr>
            <a:picLocks noChangeAspect="1" noChangeArrowheads="1"/>
          </p:cNvPicPr>
          <p:nvPr/>
        </p:nvPicPr>
        <p:blipFill>
          <a:blip r:embed="rId2" cstate="print"/>
          <a:srcRect t="555" r="1602"/>
          <a:stretch>
            <a:fillRect/>
          </a:stretch>
        </p:blipFill>
        <p:spPr bwMode="auto">
          <a:xfrm>
            <a:off x="2442509" y="2494019"/>
            <a:ext cx="7372250" cy="2655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e 3">
            <a:extLst>
              <a:ext uri="{FF2B5EF4-FFF2-40B4-BE49-F238E27FC236}">
                <a16:creationId xmlns:a16="http://schemas.microsoft.com/office/drawing/2014/main" xmlns="" id="{349890FF-EDE2-D6C2-E320-B922CAAEC8BA}"/>
              </a:ext>
            </a:extLst>
          </p:cNvPr>
          <p:cNvGrpSpPr/>
          <p:nvPr/>
        </p:nvGrpSpPr>
        <p:grpSpPr>
          <a:xfrm>
            <a:off x="1524000" y="-11644"/>
            <a:ext cx="9144000" cy="6858001"/>
            <a:chOff x="0" y="-11644"/>
            <a:chExt cx="9144000" cy="6858001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xmlns="" id="{63373D19-5689-BB9F-6F60-DC9DCC21BD44}"/>
                </a:ext>
              </a:extLst>
            </p:cNvPr>
            <p:cNvSpPr txBox="1"/>
            <p:nvPr/>
          </p:nvSpPr>
          <p:spPr>
            <a:xfrm rot="16200000">
              <a:off x="-3167391" y="3155747"/>
              <a:ext cx="6858001" cy="523220"/>
            </a:xfrm>
            <a:prstGeom prst="rect">
              <a:avLst/>
            </a:prstGeom>
            <a:solidFill>
              <a:srgbClr val="6D5B5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bg1"/>
                  </a:solidFill>
                  <a:latin typeface="Poiret One" panose="00000500000000000000" pitchFamily="2" charset="0"/>
                  <a:ea typeface="+mj-ea"/>
                  <a:cs typeface="+mj-cs"/>
                </a:rPr>
                <a:t>I. GENERALITES</a:t>
              </a: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xmlns="" id="{5903C64C-04C0-2186-4B7D-665FB641BB51}"/>
                </a:ext>
              </a:extLst>
            </p:cNvPr>
            <p:cNvSpPr txBox="1"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cap="small" dirty="0">
                  <a:solidFill>
                    <a:srgbClr val="B08980"/>
                  </a:solidFill>
                </a:rPr>
                <a:t>A/ Définitions</a:t>
              </a:r>
              <a:r>
                <a:rPr lang="fr-FR" b="1" cap="small" dirty="0">
                  <a:solidFill>
                    <a:srgbClr val="6D5B57"/>
                  </a:solidFill>
                </a:rPr>
                <a:t>	</a:t>
              </a:r>
              <a:r>
                <a:rPr lang="fr-FR" cap="small" dirty="0">
                  <a:solidFill>
                    <a:srgbClr val="B08980"/>
                  </a:solidFill>
                </a:rPr>
                <a:t>B/ Quelques chiffres</a:t>
              </a:r>
              <a:r>
                <a:rPr lang="fr-FR" b="1" cap="small" dirty="0">
                  <a:solidFill>
                    <a:srgbClr val="6D5B57"/>
                  </a:solidFill>
                </a:rPr>
                <a:t>	C/ Boire normalement ?</a:t>
              </a:r>
            </a:p>
          </p:txBody>
        </p:sp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xmlns="" id="{01023C05-3D5B-4C28-E18A-5696454CE404}"/>
                </a:ext>
              </a:extLst>
            </p:cNvPr>
            <p:cNvCxnSpPr/>
            <p:nvPr/>
          </p:nvCxnSpPr>
          <p:spPr>
            <a:xfrm>
              <a:off x="899592" y="295332"/>
              <a:ext cx="7344816" cy="0"/>
            </a:xfrm>
            <a:prstGeom prst="line">
              <a:avLst/>
            </a:prstGeom>
            <a:ln w="3175">
              <a:solidFill>
                <a:srgbClr val="6D5B5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79576" y="1412777"/>
            <a:ext cx="8229600" cy="5054617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fr-FR" sz="2400" dirty="0">
                <a:solidFill>
                  <a:srgbClr val="6D5B57"/>
                </a:solidFill>
              </a:rPr>
              <a:t>Calcul d’une consommation :</a:t>
            </a:r>
          </a:p>
          <a:p>
            <a:pPr marL="514350" indent="-514350">
              <a:buNone/>
            </a:pPr>
            <a:r>
              <a:rPr lang="fr-FR" sz="2400" dirty="0">
                <a:solidFill>
                  <a:srgbClr val="6D5B57"/>
                </a:solidFill>
              </a:rPr>
              <a:t> C</a:t>
            </a:r>
            <a:r>
              <a:rPr lang="fr-FR" sz="2400" b="1" dirty="0">
                <a:solidFill>
                  <a:srgbClr val="6D5B57"/>
                </a:solidFill>
              </a:rPr>
              <a:t>alcul</a:t>
            </a:r>
            <a:r>
              <a:rPr lang="fr-FR" sz="2400" dirty="0">
                <a:solidFill>
                  <a:srgbClr val="6D5B57"/>
                </a:solidFill>
              </a:rPr>
              <a:t> du nombre d'</a:t>
            </a:r>
            <a:r>
              <a:rPr lang="fr-FR" sz="2400" b="1" dirty="0">
                <a:solidFill>
                  <a:srgbClr val="6D5B57"/>
                </a:solidFill>
              </a:rPr>
              <a:t>unités</a:t>
            </a:r>
            <a:r>
              <a:rPr lang="fr-FR" sz="2400" dirty="0">
                <a:solidFill>
                  <a:srgbClr val="6D5B57"/>
                </a:solidFill>
              </a:rPr>
              <a:t> d'</a:t>
            </a:r>
            <a:r>
              <a:rPr lang="fr-FR" sz="2400" b="1" dirty="0">
                <a:solidFill>
                  <a:srgbClr val="6D5B57"/>
                </a:solidFill>
              </a:rPr>
              <a:t>alcool</a:t>
            </a:r>
            <a:r>
              <a:rPr lang="fr-FR" sz="2400" dirty="0">
                <a:solidFill>
                  <a:srgbClr val="6D5B57"/>
                </a:solidFill>
              </a:rPr>
              <a:t> (de« verres »), contenues dans 1 boisson.</a:t>
            </a:r>
          </a:p>
          <a:p>
            <a:pPr marL="514350" indent="-514350">
              <a:buNone/>
            </a:pPr>
            <a:r>
              <a:rPr lang="fr-FR" sz="2400" dirty="0">
                <a:solidFill>
                  <a:srgbClr val="6D5B57"/>
                </a:solidFill>
              </a:rPr>
              <a:t>Une </a:t>
            </a:r>
            <a:r>
              <a:rPr lang="fr-FR" sz="2400" b="1" dirty="0">
                <a:solidFill>
                  <a:srgbClr val="6D5B57"/>
                </a:solidFill>
              </a:rPr>
              <a:t>unité</a:t>
            </a:r>
            <a:r>
              <a:rPr lang="fr-FR" sz="2400" dirty="0">
                <a:solidFill>
                  <a:srgbClr val="6D5B57"/>
                </a:solidFill>
              </a:rPr>
              <a:t> d'</a:t>
            </a:r>
            <a:r>
              <a:rPr lang="fr-FR" sz="2400" b="1" dirty="0">
                <a:solidFill>
                  <a:srgbClr val="6D5B57"/>
                </a:solidFill>
              </a:rPr>
              <a:t>alcool</a:t>
            </a:r>
            <a:r>
              <a:rPr lang="fr-FR" sz="2400" dirty="0">
                <a:solidFill>
                  <a:srgbClr val="6D5B57"/>
                </a:solidFill>
              </a:rPr>
              <a:t> = 10 g d'</a:t>
            </a:r>
            <a:r>
              <a:rPr lang="fr-FR" sz="2400" b="1" dirty="0">
                <a:solidFill>
                  <a:srgbClr val="6D5B57"/>
                </a:solidFill>
              </a:rPr>
              <a:t>alcool</a:t>
            </a:r>
            <a:r>
              <a:rPr lang="fr-FR" sz="2400" dirty="0">
                <a:solidFill>
                  <a:srgbClr val="6D5B57"/>
                </a:solidFill>
              </a:rPr>
              <a:t> pur.</a:t>
            </a:r>
          </a:p>
          <a:p>
            <a:pPr marL="514350" indent="-514350">
              <a:buNone/>
            </a:pPr>
            <a:r>
              <a:rPr lang="fr-FR" sz="2400" b="1" dirty="0">
                <a:solidFill>
                  <a:srgbClr val="6D5B57"/>
                </a:solidFill>
              </a:rPr>
              <a:t>Formule</a:t>
            </a:r>
            <a:endParaRPr lang="fr-FR" sz="2400" dirty="0">
              <a:solidFill>
                <a:srgbClr val="6D5B57"/>
              </a:solidFill>
            </a:endParaRPr>
          </a:p>
          <a:p>
            <a:pPr marL="514350" indent="-514350">
              <a:buNone/>
            </a:pPr>
            <a:r>
              <a:rPr lang="fr-FR" sz="2400" dirty="0">
                <a:solidFill>
                  <a:srgbClr val="6D5B57"/>
                </a:solidFill>
                <a:ea typeface="Arial Unicode MS" pitchFamily="34" charset="-128"/>
                <a:cs typeface="Arial Unicode MS" pitchFamily="34" charset="-128"/>
              </a:rPr>
              <a:t>Degré alcoolique = % en volume d’alcool pur dans une boisson</a:t>
            </a:r>
          </a:p>
          <a:p>
            <a:pPr marL="514350" indent="-514350">
              <a:buNone/>
            </a:pPr>
            <a:r>
              <a:rPr lang="fr-FR" sz="2400" dirty="0">
                <a:solidFill>
                  <a:srgbClr val="6D5B57"/>
                </a:solidFill>
                <a:cs typeface="Times New Roman" pitchFamily="18" charset="0"/>
              </a:rPr>
              <a:t>Ex : 1 litre de vin à 10° = 10 % d’alcool pur</a:t>
            </a:r>
          </a:p>
          <a:p>
            <a:pPr marL="514350" indent="-514350">
              <a:buNone/>
            </a:pPr>
            <a:endParaRPr lang="fr-FR" sz="2400" dirty="0">
              <a:solidFill>
                <a:srgbClr val="6D5B57"/>
              </a:solidFill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fr-FR" sz="2400" dirty="0">
                <a:solidFill>
                  <a:srgbClr val="6D5B57"/>
                </a:solidFill>
                <a:ea typeface="Arial Unicode MS" pitchFamily="34" charset="-128"/>
                <a:cs typeface="Arial Unicode MS" pitchFamily="34" charset="-128"/>
              </a:rPr>
              <a:t>Densité de l’alcool = 0,8</a:t>
            </a:r>
            <a:endParaRPr lang="fr-FR" sz="2400" b="1" dirty="0">
              <a:solidFill>
                <a:srgbClr val="6D5B57"/>
              </a:solidFill>
            </a:endParaRPr>
          </a:p>
          <a:p>
            <a:pPr>
              <a:buNone/>
              <a:defRPr/>
            </a:pPr>
            <a:r>
              <a:rPr lang="fr-FR" sz="2400" dirty="0">
                <a:solidFill>
                  <a:srgbClr val="6D5B57"/>
                </a:solidFill>
                <a:cs typeface="Times New Roman" pitchFamily="18" charset="0"/>
              </a:rPr>
              <a:t>1 litre de vin à 10° =100cl x 0,8 =80 g d’alcool</a:t>
            </a:r>
            <a:r>
              <a:rPr lang="fr-FR" sz="2400" dirty="0">
                <a:solidFill>
                  <a:srgbClr val="6D5B57"/>
                </a:solidFill>
              </a:rPr>
              <a:t> ou 8 unités</a:t>
            </a:r>
            <a:endParaRPr lang="fr-FR" sz="2400" b="1" dirty="0">
              <a:solidFill>
                <a:srgbClr val="6D5B57"/>
              </a:solidFill>
            </a:endParaRPr>
          </a:p>
          <a:p>
            <a:pPr marL="514350" indent="-514350">
              <a:buNone/>
            </a:pPr>
            <a:endParaRPr lang="fr-FR" sz="2400" dirty="0">
              <a:solidFill>
                <a:srgbClr val="6D5B57"/>
              </a:solidFill>
            </a:endParaRPr>
          </a:p>
          <a:p>
            <a:endParaRPr lang="fr-FR" sz="2400" dirty="0">
              <a:solidFill>
                <a:srgbClr val="6D5B57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88A2D-33D2-4528-AD3E-AC0B18251997}" type="slidenum">
              <a:rPr lang="fr-FR" smtClean="0"/>
              <a:pPr/>
              <a:t>6</a:t>
            </a:fld>
            <a:endParaRPr lang="fr-FR"/>
          </a:p>
        </p:txBody>
      </p:sp>
      <p:grpSp>
        <p:nvGrpSpPr>
          <p:cNvPr id="2" name="Groupe 8">
            <a:extLst>
              <a:ext uri="{FF2B5EF4-FFF2-40B4-BE49-F238E27FC236}">
                <a16:creationId xmlns:a16="http://schemas.microsoft.com/office/drawing/2014/main" xmlns="" id="{AC49E816-A29F-060F-F4A5-6B5BD9143040}"/>
              </a:ext>
            </a:extLst>
          </p:cNvPr>
          <p:cNvGrpSpPr/>
          <p:nvPr/>
        </p:nvGrpSpPr>
        <p:grpSpPr>
          <a:xfrm>
            <a:off x="1524000" y="-11644"/>
            <a:ext cx="9144000" cy="6858001"/>
            <a:chOff x="0" y="-11644"/>
            <a:chExt cx="9144000" cy="6858001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xmlns="" id="{BEDCBBFC-37A2-41A7-F566-2BA3594377CB}"/>
                </a:ext>
              </a:extLst>
            </p:cNvPr>
            <p:cNvSpPr txBox="1"/>
            <p:nvPr/>
          </p:nvSpPr>
          <p:spPr>
            <a:xfrm rot="16200000">
              <a:off x="-3167391" y="3155747"/>
              <a:ext cx="6858001" cy="523220"/>
            </a:xfrm>
            <a:prstGeom prst="rect">
              <a:avLst/>
            </a:prstGeom>
            <a:solidFill>
              <a:srgbClr val="6D5B5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bg1"/>
                  </a:solidFill>
                  <a:latin typeface="Poiret One" panose="00000500000000000000" pitchFamily="2" charset="0"/>
                  <a:ea typeface="+mj-ea"/>
                  <a:cs typeface="+mj-cs"/>
                </a:rPr>
                <a:t>I. GENERALITES</a:t>
              </a: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xmlns="" id="{4F843C4B-CB63-CE65-3F9E-6414D6E8E35D}"/>
                </a:ext>
              </a:extLst>
            </p:cNvPr>
            <p:cNvSpPr txBox="1"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cap="small" dirty="0">
                  <a:solidFill>
                    <a:srgbClr val="B08980"/>
                  </a:solidFill>
                </a:rPr>
                <a:t>A/ Définitions</a:t>
              </a:r>
              <a:r>
                <a:rPr lang="fr-FR" b="1" cap="small" dirty="0">
                  <a:solidFill>
                    <a:srgbClr val="6D5B57"/>
                  </a:solidFill>
                </a:rPr>
                <a:t>	</a:t>
              </a:r>
              <a:r>
                <a:rPr lang="fr-FR" cap="small" dirty="0">
                  <a:solidFill>
                    <a:srgbClr val="B08980"/>
                  </a:solidFill>
                </a:rPr>
                <a:t>B/ Quelques chiffres</a:t>
              </a:r>
              <a:r>
                <a:rPr lang="fr-FR" b="1" cap="small" dirty="0">
                  <a:solidFill>
                    <a:srgbClr val="6D5B57"/>
                  </a:solidFill>
                </a:rPr>
                <a:t>	C/ Boire normalement ?</a:t>
              </a:r>
            </a:p>
          </p:txBody>
        </p:sp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xmlns="" id="{EF57A2E7-A37B-BB72-8EC0-88314C692EC5}"/>
                </a:ext>
              </a:extLst>
            </p:cNvPr>
            <p:cNvCxnSpPr/>
            <p:nvPr/>
          </p:nvCxnSpPr>
          <p:spPr>
            <a:xfrm>
              <a:off x="899592" y="295332"/>
              <a:ext cx="7344816" cy="0"/>
            </a:xfrm>
            <a:prstGeom prst="line">
              <a:avLst/>
            </a:prstGeom>
            <a:ln w="3175">
              <a:solidFill>
                <a:srgbClr val="6D5B5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CF8A37-64E5-4DBE-81F3-427B0F7640C9}" type="slidenum">
              <a:rPr lang="fr-FR"/>
              <a:pPr>
                <a:defRPr/>
              </a:pPr>
              <a:t>7</a:t>
            </a:fld>
            <a:endParaRPr lang="fr-FR"/>
          </a:p>
        </p:txBody>
      </p:sp>
      <p:pic>
        <p:nvPicPr>
          <p:cNvPr id="1331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7649" y="1124745"/>
            <a:ext cx="6558475" cy="4918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xmlns="" id="{0986437E-F402-AF6C-AB95-DDFFB5DEC636}"/>
              </a:ext>
            </a:extLst>
          </p:cNvPr>
          <p:cNvGrpSpPr/>
          <p:nvPr/>
        </p:nvGrpSpPr>
        <p:grpSpPr>
          <a:xfrm>
            <a:off x="1524000" y="-11644"/>
            <a:ext cx="9144000" cy="6858001"/>
            <a:chOff x="0" y="-11644"/>
            <a:chExt cx="9144000" cy="6858001"/>
          </a:xfrm>
        </p:grpSpPr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xmlns="" id="{5BF0318C-1CAE-37CF-D3BE-FB4E089444C0}"/>
                </a:ext>
              </a:extLst>
            </p:cNvPr>
            <p:cNvSpPr txBox="1"/>
            <p:nvPr/>
          </p:nvSpPr>
          <p:spPr>
            <a:xfrm rot="16200000">
              <a:off x="-3167391" y="3155747"/>
              <a:ext cx="6858001" cy="523220"/>
            </a:xfrm>
            <a:prstGeom prst="rect">
              <a:avLst/>
            </a:prstGeom>
            <a:solidFill>
              <a:srgbClr val="6D5B5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bg1"/>
                  </a:solidFill>
                  <a:latin typeface="Poiret One" panose="00000500000000000000" pitchFamily="2" charset="0"/>
                  <a:ea typeface="+mj-ea"/>
                  <a:cs typeface="+mj-cs"/>
                </a:rPr>
                <a:t>I. GENERALITES</a:t>
              </a:r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xmlns="" id="{AEFEE1DF-B1B4-EE71-EC8F-26F0180C0633}"/>
                </a:ext>
              </a:extLst>
            </p:cNvPr>
            <p:cNvSpPr txBox="1"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cap="small" dirty="0">
                  <a:solidFill>
                    <a:srgbClr val="B08980"/>
                  </a:solidFill>
                </a:rPr>
                <a:t>A/ Définitions</a:t>
              </a:r>
              <a:r>
                <a:rPr lang="fr-FR" b="1" cap="small" dirty="0">
                  <a:solidFill>
                    <a:srgbClr val="6D5B57"/>
                  </a:solidFill>
                </a:rPr>
                <a:t>	</a:t>
              </a:r>
              <a:r>
                <a:rPr lang="fr-FR" cap="small" dirty="0">
                  <a:solidFill>
                    <a:srgbClr val="B08980"/>
                  </a:solidFill>
                </a:rPr>
                <a:t>B/ Quelques chiffres</a:t>
              </a:r>
              <a:r>
                <a:rPr lang="fr-FR" b="1" cap="small" dirty="0">
                  <a:solidFill>
                    <a:srgbClr val="6D5B57"/>
                  </a:solidFill>
                </a:rPr>
                <a:t>	C/ Boire normalement ?</a:t>
              </a:r>
            </a:p>
          </p:txBody>
        </p: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xmlns="" id="{CF44F554-50EC-615A-2148-6241BDCE912A}"/>
                </a:ext>
              </a:extLst>
            </p:cNvPr>
            <p:cNvCxnSpPr/>
            <p:nvPr/>
          </p:nvCxnSpPr>
          <p:spPr>
            <a:xfrm>
              <a:off x="899592" y="295332"/>
              <a:ext cx="7344816" cy="0"/>
            </a:xfrm>
            <a:prstGeom prst="line">
              <a:avLst/>
            </a:prstGeom>
            <a:ln w="3175">
              <a:solidFill>
                <a:srgbClr val="6D5B5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07378-6929-4EED-8CD4-159D2A25466F}" type="slidenum">
              <a:rPr lang="fr-FR" smtClean="0"/>
              <a:pPr/>
              <a:t>8</a:t>
            </a:fld>
            <a:endParaRPr lang="fr-FR"/>
          </a:p>
        </p:txBody>
      </p:sp>
      <p:grpSp>
        <p:nvGrpSpPr>
          <p:cNvPr id="2" name="Groupe 8">
            <a:extLst>
              <a:ext uri="{FF2B5EF4-FFF2-40B4-BE49-F238E27FC236}">
                <a16:creationId xmlns:a16="http://schemas.microsoft.com/office/drawing/2014/main" xmlns="" id="{2B79C0F2-BB32-3BB0-BEB4-1F6AFA741A0D}"/>
              </a:ext>
            </a:extLst>
          </p:cNvPr>
          <p:cNvGrpSpPr/>
          <p:nvPr/>
        </p:nvGrpSpPr>
        <p:grpSpPr>
          <a:xfrm>
            <a:off x="1524000" y="-11644"/>
            <a:ext cx="9144000" cy="6858001"/>
            <a:chOff x="0" y="-11644"/>
            <a:chExt cx="9144000" cy="6858001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xmlns="" id="{FEC0A2ED-0269-5BDE-6F23-3ED5CAA35CFE}"/>
                </a:ext>
              </a:extLst>
            </p:cNvPr>
            <p:cNvSpPr txBox="1"/>
            <p:nvPr/>
          </p:nvSpPr>
          <p:spPr>
            <a:xfrm rot="16200000">
              <a:off x="-3167391" y="3155747"/>
              <a:ext cx="6858001" cy="523220"/>
            </a:xfrm>
            <a:prstGeom prst="rect">
              <a:avLst/>
            </a:prstGeom>
            <a:solidFill>
              <a:srgbClr val="6D5B5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bg1"/>
                  </a:solidFill>
                  <a:latin typeface="Poiret One" panose="00000500000000000000" pitchFamily="2" charset="0"/>
                  <a:ea typeface="+mj-ea"/>
                  <a:cs typeface="+mj-cs"/>
                </a:rPr>
                <a:t>I. GENERALITES</a:t>
              </a: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xmlns="" id="{916EA623-A6D3-70EC-00C3-E1627868D3BD}"/>
                </a:ext>
              </a:extLst>
            </p:cNvPr>
            <p:cNvSpPr txBox="1"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cap="small" dirty="0">
                  <a:solidFill>
                    <a:srgbClr val="B08980"/>
                  </a:solidFill>
                </a:rPr>
                <a:t>A/ Définitions</a:t>
              </a:r>
              <a:r>
                <a:rPr lang="fr-FR" b="1" cap="small" dirty="0">
                  <a:solidFill>
                    <a:srgbClr val="6D5B57"/>
                  </a:solidFill>
                </a:rPr>
                <a:t>	</a:t>
              </a:r>
              <a:r>
                <a:rPr lang="fr-FR" cap="small" dirty="0">
                  <a:solidFill>
                    <a:srgbClr val="B08980"/>
                  </a:solidFill>
                </a:rPr>
                <a:t>B/ Quelques chiffres</a:t>
              </a:r>
              <a:r>
                <a:rPr lang="fr-FR" b="1" cap="small" dirty="0">
                  <a:solidFill>
                    <a:srgbClr val="6D5B57"/>
                  </a:solidFill>
                </a:rPr>
                <a:t>	C/ Boire normalement ?</a:t>
              </a:r>
            </a:p>
          </p:txBody>
        </p:sp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xmlns="" id="{CA316CC2-8904-8082-514E-7193BE63DE89}"/>
                </a:ext>
              </a:extLst>
            </p:cNvPr>
            <p:cNvCxnSpPr/>
            <p:nvPr/>
          </p:nvCxnSpPr>
          <p:spPr>
            <a:xfrm>
              <a:off x="899592" y="295332"/>
              <a:ext cx="7344816" cy="0"/>
            </a:xfrm>
            <a:prstGeom prst="line">
              <a:avLst/>
            </a:prstGeom>
            <a:ln w="3175">
              <a:solidFill>
                <a:srgbClr val="6D5B5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602F4184-823B-A77D-7735-9614CD39C71E}"/>
              </a:ext>
            </a:extLst>
          </p:cNvPr>
          <p:cNvSpPr txBox="1"/>
          <p:nvPr/>
        </p:nvSpPr>
        <p:spPr>
          <a:xfrm>
            <a:off x="2474898" y="1045978"/>
            <a:ext cx="696166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000" dirty="0">
                <a:solidFill>
                  <a:srgbClr val="6D5B57"/>
                </a:solidFill>
              </a:rPr>
              <a:t>Les nouvelles recommandations de l’OMS :</a:t>
            </a:r>
          </a:p>
        </p:txBody>
      </p:sp>
      <p:sp>
        <p:nvSpPr>
          <p:cNvPr id="14" name="Google Shape;186;p36">
            <a:extLst>
              <a:ext uri="{FF2B5EF4-FFF2-40B4-BE49-F238E27FC236}">
                <a16:creationId xmlns:a16="http://schemas.microsoft.com/office/drawing/2014/main" xmlns="" id="{88FFC901-03DA-045A-DDDC-82701C8C79FE}"/>
              </a:ext>
            </a:extLst>
          </p:cNvPr>
          <p:cNvSpPr/>
          <p:nvPr/>
        </p:nvSpPr>
        <p:spPr>
          <a:xfrm>
            <a:off x="4330078" y="2465781"/>
            <a:ext cx="971700" cy="971700"/>
          </a:xfrm>
          <a:prstGeom prst="ellipse">
            <a:avLst/>
          </a:prstGeom>
          <a:noFill/>
          <a:ln w="19050" cap="flat" cmpd="sng">
            <a:solidFill>
              <a:srgbClr val="CAB6B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dirty="0">
              <a:highlight>
                <a:srgbClr val="CAB6B2"/>
              </a:highlight>
            </a:endParaRPr>
          </a:p>
        </p:txBody>
      </p:sp>
      <p:sp>
        <p:nvSpPr>
          <p:cNvPr id="15" name="Google Shape;192;p36">
            <a:extLst>
              <a:ext uri="{FF2B5EF4-FFF2-40B4-BE49-F238E27FC236}">
                <a16:creationId xmlns:a16="http://schemas.microsoft.com/office/drawing/2014/main" xmlns="" id="{C6FE1B18-5828-F17D-0040-6569DDD52E65}"/>
              </a:ext>
            </a:extLst>
          </p:cNvPr>
          <p:cNvSpPr txBox="1">
            <a:spLocks/>
          </p:cNvSpPr>
          <p:nvPr/>
        </p:nvSpPr>
        <p:spPr>
          <a:xfrm>
            <a:off x="3647728" y="2669732"/>
            <a:ext cx="23364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" dirty="0">
                <a:solidFill>
                  <a:srgbClr val="6D5B57"/>
                </a:solidFill>
              </a:rPr>
              <a:t>10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xmlns="" id="{5F8DBFBD-4A14-E620-00A9-1AE3C78ECEF1}"/>
              </a:ext>
            </a:extLst>
          </p:cNvPr>
          <p:cNvSpPr txBox="1"/>
          <p:nvPr/>
        </p:nvSpPr>
        <p:spPr>
          <a:xfrm>
            <a:off x="3071664" y="2636913"/>
            <a:ext cx="69616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fr-FR" sz="3200" b="1" dirty="0">
                <a:solidFill>
                  <a:srgbClr val="6D5B57"/>
                </a:solidFill>
              </a:rPr>
              <a:t>Max =              unités par semaine</a:t>
            </a:r>
            <a:endParaRPr lang="fr-FR" sz="3200" dirty="0">
              <a:solidFill>
                <a:srgbClr val="6D5B57"/>
              </a:solidFill>
            </a:endParaRPr>
          </a:p>
        </p:txBody>
      </p:sp>
      <p:sp>
        <p:nvSpPr>
          <p:cNvPr id="18" name="Google Shape;186;p36">
            <a:extLst>
              <a:ext uri="{FF2B5EF4-FFF2-40B4-BE49-F238E27FC236}">
                <a16:creationId xmlns:a16="http://schemas.microsoft.com/office/drawing/2014/main" xmlns="" id="{955EFA8D-5617-D13D-37E4-06793B66972F}"/>
              </a:ext>
            </a:extLst>
          </p:cNvPr>
          <p:cNvSpPr/>
          <p:nvPr/>
        </p:nvSpPr>
        <p:spPr>
          <a:xfrm>
            <a:off x="4301681" y="3680683"/>
            <a:ext cx="971700" cy="971700"/>
          </a:xfrm>
          <a:prstGeom prst="ellipse">
            <a:avLst/>
          </a:prstGeom>
          <a:noFill/>
          <a:ln w="19050" cap="flat" cmpd="sng">
            <a:solidFill>
              <a:srgbClr val="CAB6B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dirty="0">
              <a:highlight>
                <a:srgbClr val="CAB6B2"/>
              </a:highlight>
            </a:endParaRPr>
          </a:p>
        </p:txBody>
      </p:sp>
      <p:sp>
        <p:nvSpPr>
          <p:cNvPr id="19" name="Google Shape;192;p36">
            <a:extLst>
              <a:ext uri="{FF2B5EF4-FFF2-40B4-BE49-F238E27FC236}">
                <a16:creationId xmlns:a16="http://schemas.microsoft.com/office/drawing/2014/main" xmlns="" id="{0E2EA00A-835D-6187-7525-DD1A967735F9}"/>
              </a:ext>
            </a:extLst>
          </p:cNvPr>
          <p:cNvSpPr txBox="1">
            <a:spLocks/>
          </p:cNvSpPr>
          <p:nvPr/>
        </p:nvSpPr>
        <p:spPr>
          <a:xfrm>
            <a:off x="3619331" y="3884634"/>
            <a:ext cx="23364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" dirty="0">
                <a:solidFill>
                  <a:srgbClr val="6D5B57"/>
                </a:solidFill>
              </a:rPr>
              <a:t>2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xmlns="" id="{670B77DF-CD18-CF31-ED7E-7711CB6CF296}"/>
              </a:ext>
            </a:extLst>
          </p:cNvPr>
          <p:cNvSpPr txBox="1"/>
          <p:nvPr/>
        </p:nvSpPr>
        <p:spPr>
          <a:xfrm>
            <a:off x="3043267" y="3851815"/>
            <a:ext cx="69616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fr-FR" sz="3200" b="1" dirty="0">
                <a:solidFill>
                  <a:srgbClr val="6D5B57"/>
                </a:solidFill>
              </a:rPr>
              <a:t>Max =              unités par jour</a:t>
            </a:r>
            <a:endParaRPr lang="fr-FR" sz="3200" dirty="0">
              <a:solidFill>
                <a:srgbClr val="6D5B57"/>
              </a:solidFill>
            </a:endParaRPr>
          </a:p>
        </p:txBody>
      </p:sp>
      <p:sp>
        <p:nvSpPr>
          <p:cNvPr id="21" name="Google Shape;186;p36">
            <a:extLst>
              <a:ext uri="{FF2B5EF4-FFF2-40B4-BE49-F238E27FC236}">
                <a16:creationId xmlns:a16="http://schemas.microsoft.com/office/drawing/2014/main" xmlns="" id="{245D90A0-1EA2-DE52-9F99-BD0659550312}"/>
              </a:ext>
            </a:extLst>
          </p:cNvPr>
          <p:cNvSpPr/>
          <p:nvPr/>
        </p:nvSpPr>
        <p:spPr>
          <a:xfrm>
            <a:off x="4203954" y="4901467"/>
            <a:ext cx="971700" cy="971700"/>
          </a:xfrm>
          <a:prstGeom prst="ellipse">
            <a:avLst/>
          </a:prstGeom>
          <a:noFill/>
          <a:ln w="19050" cap="flat" cmpd="sng">
            <a:solidFill>
              <a:srgbClr val="CAB6B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dirty="0">
              <a:highlight>
                <a:srgbClr val="CAB6B2"/>
              </a:highlight>
            </a:endParaRPr>
          </a:p>
        </p:txBody>
      </p:sp>
      <p:sp>
        <p:nvSpPr>
          <p:cNvPr id="22" name="Google Shape;192;p36">
            <a:extLst>
              <a:ext uri="{FF2B5EF4-FFF2-40B4-BE49-F238E27FC236}">
                <a16:creationId xmlns:a16="http://schemas.microsoft.com/office/drawing/2014/main" xmlns="" id="{34CD346F-0491-05B7-F06B-3872193A326E}"/>
              </a:ext>
            </a:extLst>
          </p:cNvPr>
          <p:cNvSpPr txBox="1">
            <a:spLocks/>
          </p:cNvSpPr>
          <p:nvPr/>
        </p:nvSpPr>
        <p:spPr>
          <a:xfrm>
            <a:off x="3521604" y="5105418"/>
            <a:ext cx="23364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" dirty="0">
                <a:solidFill>
                  <a:srgbClr val="6D5B57"/>
                </a:solidFill>
              </a:rPr>
              <a:t>0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xmlns="" id="{8DDA6F13-8C77-BCB3-0434-021031474BB8}"/>
              </a:ext>
            </a:extLst>
          </p:cNvPr>
          <p:cNvSpPr txBox="1"/>
          <p:nvPr/>
        </p:nvSpPr>
        <p:spPr>
          <a:xfrm>
            <a:off x="5244559" y="5094930"/>
            <a:ext cx="45312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fr-FR" sz="3200" b="1" dirty="0">
                <a:solidFill>
                  <a:srgbClr val="6D5B57"/>
                </a:solidFill>
              </a:rPr>
              <a:t>Alcool, des jours</a:t>
            </a:r>
            <a:endParaRPr lang="fr-FR" sz="3200" dirty="0">
              <a:solidFill>
                <a:srgbClr val="6D5B57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717817" y="1984671"/>
          <a:ext cx="6984776" cy="39319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9847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4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D5B57"/>
                          </a:solidFill>
                          <a:effectLst/>
                          <a:uLnTx/>
                          <a:uFillTx/>
                        </a:rPr>
                        <a:t>Pendant la grossesse</a:t>
                      </a:r>
                      <a:endParaRPr lang="fr-FR" sz="2400" b="1" dirty="0">
                        <a:solidFill>
                          <a:srgbClr val="6D5B57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D5B57"/>
                          </a:solidFill>
                          <a:effectLst/>
                          <a:uLnTx/>
                          <a:uFillTx/>
                        </a:rPr>
                        <a:t>Pendant l'enfance. </a:t>
                      </a:r>
                      <a:r>
                        <a:rPr kumimoji="0" lang="fr-FR" sz="24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D5B57"/>
                          </a:solidFill>
                          <a:effectLst/>
                          <a:uLnTx/>
                          <a:uFillTx/>
                        </a:rPr>
                        <a:t>Pas avant 18 ans</a:t>
                      </a:r>
                      <a:endParaRPr lang="fr-FR" sz="2400" dirty="0">
                        <a:solidFill>
                          <a:srgbClr val="6D5B57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D5B57"/>
                          </a:solidFill>
                          <a:effectLst/>
                          <a:uLnTx/>
                          <a:uFillTx/>
                        </a:rPr>
                        <a:t>Quand on conduit un véhicule, une machine dangereuse</a:t>
                      </a:r>
                      <a:endParaRPr lang="fr-FR" sz="2400" dirty="0">
                        <a:solidFill>
                          <a:srgbClr val="6D5B57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solidFill>
                            <a:srgbClr val="6D5B57"/>
                          </a:solidFill>
                        </a:rPr>
                        <a:t>Responsabilités qui nécessitent de la vigilance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D5B57"/>
                          </a:solidFill>
                          <a:effectLst/>
                          <a:uLnTx/>
                          <a:uFillTx/>
                        </a:rPr>
                        <a:t>Quand on prend certains médicaments</a:t>
                      </a:r>
                      <a:endParaRPr lang="fr-FR" sz="2400" dirty="0">
                        <a:solidFill>
                          <a:srgbClr val="6D5B57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D5B57"/>
                          </a:solidFill>
                          <a:effectLst/>
                          <a:uLnTx/>
                          <a:uFillTx/>
                        </a:rPr>
                        <a:t>Dans certaines maladies aiguës ou chroniques                          (épilepsie, pancréatite, hépatite virale, etc.)</a:t>
                      </a:r>
                      <a:endParaRPr lang="fr-FR" sz="2400" dirty="0">
                        <a:solidFill>
                          <a:srgbClr val="6D5B57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D5B57"/>
                          </a:solidFill>
                          <a:effectLst/>
                          <a:uLnTx/>
                          <a:uFillTx/>
                        </a:rPr>
                        <a:t>Abstinence/Dépendance à l’alcool</a:t>
                      </a:r>
                      <a:endParaRPr lang="fr-FR" sz="2400" dirty="0">
                        <a:solidFill>
                          <a:srgbClr val="6D5B57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07378-6929-4EED-8CD4-159D2A25466F}" type="slidenum">
              <a:rPr lang="fr-FR" smtClean="0"/>
              <a:pPr/>
              <a:t>9</a:t>
            </a:fld>
            <a:endParaRPr lang="fr-FR"/>
          </a:p>
        </p:txBody>
      </p:sp>
      <p:grpSp>
        <p:nvGrpSpPr>
          <p:cNvPr id="2" name="Groupe 9">
            <a:extLst>
              <a:ext uri="{FF2B5EF4-FFF2-40B4-BE49-F238E27FC236}">
                <a16:creationId xmlns:a16="http://schemas.microsoft.com/office/drawing/2014/main" xmlns="" id="{75AAD0D6-7381-673E-1E85-B5C1503BA560}"/>
              </a:ext>
            </a:extLst>
          </p:cNvPr>
          <p:cNvGrpSpPr/>
          <p:nvPr/>
        </p:nvGrpSpPr>
        <p:grpSpPr>
          <a:xfrm>
            <a:off x="1524000" y="-11644"/>
            <a:ext cx="9144000" cy="6858001"/>
            <a:chOff x="0" y="-11644"/>
            <a:chExt cx="9144000" cy="6858001"/>
          </a:xfrm>
        </p:grpSpPr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xmlns="" id="{A769E68A-1602-AADC-683E-832DBFFE8323}"/>
                </a:ext>
              </a:extLst>
            </p:cNvPr>
            <p:cNvSpPr txBox="1"/>
            <p:nvPr/>
          </p:nvSpPr>
          <p:spPr>
            <a:xfrm rot="16200000">
              <a:off x="-3167391" y="3155747"/>
              <a:ext cx="6858001" cy="523220"/>
            </a:xfrm>
            <a:prstGeom prst="rect">
              <a:avLst/>
            </a:prstGeom>
            <a:solidFill>
              <a:srgbClr val="6D5B57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bg1"/>
                  </a:solidFill>
                  <a:latin typeface="Poiret One" panose="00000500000000000000" pitchFamily="2" charset="0"/>
                  <a:ea typeface="+mj-ea"/>
                  <a:cs typeface="+mj-cs"/>
                </a:rPr>
                <a:t>I. GENERALITES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xmlns="" id="{59560913-0E5F-33DB-80C2-E4C2FE15CD00}"/>
                </a:ext>
              </a:extLst>
            </p:cNvPr>
            <p:cNvSpPr txBox="1"/>
            <p:nvPr/>
          </p:nvSpPr>
          <p:spPr>
            <a:xfrm>
              <a:off x="0" y="0"/>
              <a:ext cx="914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cap="small" dirty="0">
                  <a:solidFill>
                    <a:srgbClr val="B08980"/>
                  </a:solidFill>
                </a:rPr>
                <a:t>A/ Définitions</a:t>
              </a:r>
              <a:r>
                <a:rPr lang="fr-FR" b="1" cap="small" dirty="0">
                  <a:solidFill>
                    <a:srgbClr val="6D5B57"/>
                  </a:solidFill>
                </a:rPr>
                <a:t>	</a:t>
              </a:r>
              <a:r>
                <a:rPr lang="fr-FR" cap="small" dirty="0">
                  <a:solidFill>
                    <a:srgbClr val="B08980"/>
                  </a:solidFill>
                </a:rPr>
                <a:t>B/ Quelques chiffres</a:t>
              </a:r>
              <a:r>
                <a:rPr lang="fr-FR" b="1" cap="small" dirty="0">
                  <a:solidFill>
                    <a:srgbClr val="6D5B57"/>
                  </a:solidFill>
                </a:rPr>
                <a:t>	C/ Boire normalement ?</a:t>
              </a:r>
            </a:p>
          </p:txBody>
        </p: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xmlns="" id="{CC97CEE7-6C16-6AFC-5218-F97D58A66F7B}"/>
                </a:ext>
              </a:extLst>
            </p:cNvPr>
            <p:cNvCxnSpPr/>
            <p:nvPr/>
          </p:nvCxnSpPr>
          <p:spPr>
            <a:xfrm>
              <a:off x="899592" y="295332"/>
              <a:ext cx="7344816" cy="0"/>
            </a:xfrm>
            <a:prstGeom prst="line">
              <a:avLst/>
            </a:prstGeom>
            <a:ln w="3175">
              <a:solidFill>
                <a:srgbClr val="6D5B5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B0EBE763-8813-F3CA-A038-5DE7B55E45BD}"/>
              </a:ext>
            </a:extLst>
          </p:cNvPr>
          <p:cNvSpPr txBox="1"/>
          <p:nvPr/>
        </p:nvSpPr>
        <p:spPr>
          <a:xfrm>
            <a:off x="2455438" y="839682"/>
            <a:ext cx="750953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000" dirty="0">
                <a:solidFill>
                  <a:srgbClr val="6D5B57"/>
                </a:solidFill>
              </a:rPr>
              <a:t>Pas d’alcool dans les circonstances suivantes 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395</Words>
  <Application>Microsoft Office PowerPoint</Application>
  <PresentationFormat>Personnalisé</PresentationFormat>
  <Paragraphs>98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Association ARBRES (Parc de Beauvillé) Conférence d’Agnès JEANSON sur les addictions 22 mai 2024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Triangle d’Olivenstein L’addiction = l’interaction</vt:lpstr>
      <vt:lpstr>Diapositive 12</vt:lpstr>
      <vt:lpstr>Diapositive 13</vt:lpstr>
      <vt:lpstr>Diapositive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JEANSON Agnès</dc:creator>
  <cp:lastModifiedBy>paul.jeanson@free.fr</cp:lastModifiedBy>
  <cp:revision>2</cp:revision>
  <dcterms:created xsi:type="dcterms:W3CDTF">2024-05-23T07:43:09Z</dcterms:created>
  <dcterms:modified xsi:type="dcterms:W3CDTF">2024-05-23T07:57:33Z</dcterms:modified>
</cp:coreProperties>
</file>